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04" r:id="rId2"/>
    <p:sldId id="305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BE4D1-6CFE-4BA6-8B03-5E16DA7C14BA}" v="4" dt="2024-03-21T15:49:00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03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412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46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821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17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57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998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843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950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776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340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EDF8CA-A705-4F52-B26C-FA4757E6A0BA}" type="datetimeFigureOut">
              <a:rPr lang="es-CO" smtClean="0"/>
              <a:t>27/05/2024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680459-1D18-4984-8BDE-C892351F39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029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mproagro.com/" TargetMode="External"/><Relationship Id="rId11" Type="http://schemas.openxmlformats.org/officeDocument/2006/relationships/image" Target="../media/image8.png"/><Relationship Id="rId5" Type="http://schemas.openxmlformats.org/officeDocument/2006/relationships/hyperlink" Target="mailto:Info@improagro.com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3.em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hyperlink" Target="https://improagro.com/nutricion-anima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4B5AC41-5F96-B3FC-15BC-A0F590E76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784" y="828178"/>
            <a:ext cx="3445195" cy="777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jpeg">
            <a:extLst>
              <a:ext uri="{FF2B5EF4-FFF2-40B4-BE49-F238E27FC236}">
                <a16:creationId xmlns:a16="http://schemas.microsoft.com/office/drawing/2014/main" id="{20C9371E-CC68-36B1-CCAC-AB824ED5C76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3915" y="2310924"/>
            <a:ext cx="3288931" cy="314596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1F2F8DE-7F7F-98FD-A281-CB220581DF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9192" y="5959150"/>
            <a:ext cx="4225750" cy="83381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9079A9E-BF4F-DCC7-8CE3-B395889CD358}"/>
              </a:ext>
            </a:extLst>
          </p:cNvPr>
          <p:cNvSpPr txBox="1"/>
          <p:nvPr/>
        </p:nvSpPr>
        <p:spPr>
          <a:xfrm>
            <a:off x="852936" y="5379441"/>
            <a:ext cx="2340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i="1" dirty="0"/>
              <a:t>Registro ICA No.</a:t>
            </a:r>
            <a:r>
              <a:rPr lang="es-CO" sz="1200" dirty="0"/>
              <a:t> 22082SL</a:t>
            </a:r>
            <a:endParaRPr lang="es-CO" sz="1200" b="1" i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0CA0A99-8E79-16B4-CE51-35954E41BF6E}"/>
              </a:ext>
            </a:extLst>
          </p:cNvPr>
          <p:cNvSpPr txBox="1"/>
          <p:nvPr/>
        </p:nvSpPr>
        <p:spPr>
          <a:xfrm>
            <a:off x="626793" y="7075987"/>
            <a:ext cx="2811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i="1" dirty="0"/>
              <a:t>Ingredientes: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E6D4305-4410-73C7-EFD1-EC3E8A92F533}"/>
              </a:ext>
            </a:extLst>
          </p:cNvPr>
          <p:cNvSpPr txBox="1"/>
          <p:nvPr/>
        </p:nvSpPr>
        <p:spPr>
          <a:xfrm>
            <a:off x="313267" y="8314267"/>
            <a:ext cx="6197600" cy="867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1200" dirty="0"/>
              <a:t>Importado por Improagroferti SAS </a:t>
            </a:r>
            <a:r>
              <a:rPr lang="es-C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Calle 143 # 50-35 PBX: 57 321-9550140 Bogotá- Colombia </a:t>
            </a:r>
            <a:r>
              <a:rPr lang="es-C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Info@improagro.com</a:t>
            </a:r>
            <a:r>
              <a:rPr lang="es-C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s-C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www.Improagro.com</a:t>
            </a:r>
            <a:r>
              <a:rPr lang="es-C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es-CO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A138CEA3-54D6-DB12-08D1-1A311DA090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63" y="2939822"/>
            <a:ext cx="661462" cy="3594077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954E06F1-AA31-783B-634C-B90DC0E615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80305" y="3816232"/>
            <a:ext cx="458058" cy="41167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046C2708-6B19-19AF-D697-DA4D5A192F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7907" y="7090069"/>
            <a:ext cx="583039" cy="58739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9AD2E86F-D540-2721-4D8C-96B2FCCC1E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0114" y="1725923"/>
            <a:ext cx="572816" cy="577091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8B5A3A09-1C01-CDEA-02B4-E69713841B7E}"/>
              </a:ext>
            </a:extLst>
          </p:cNvPr>
          <p:cNvSpPr txBox="1"/>
          <p:nvPr/>
        </p:nvSpPr>
        <p:spPr>
          <a:xfrm>
            <a:off x="-155719" y="1570757"/>
            <a:ext cx="7188200" cy="88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982980" algn="ctr" rtl="1">
              <a:spcBef>
                <a:spcPts val="625"/>
              </a:spcBef>
              <a:spcAft>
                <a:spcPts val="0"/>
              </a:spcAft>
            </a:pPr>
            <a:r>
              <a:rPr lang="es-ES" sz="1600" dirty="0">
                <a:solidFill>
                  <a:srgbClr val="EC752C"/>
                </a:solidFill>
                <a:effectLst/>
                <a:latin typeface="Arial MT"/>
                <a:ea typeface="Arial MT"/>
                <a:cs typeface="Arial MT"/>
              </a:rPr>
              <a:t>Suplemento</a:t>
            </a:r>
            <a:r>
              <a:rPr lang="es-ES" sz="1600" spc="-190" dirty="0">
                <a:solidFill>
                  <a:srgbClr val="EC752C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s-ES" sz="1600" dirty="0">
                <a:solidFill>
                  <a:srgbClr val="EC752C"/>
                </a:solidFill>
                <a:effectLst/>
                <a:latin typeface="Arial MT"/>
                <a:ea typeface="Arial MT"/>
                <a:cs typeface="Arial MT"/>
              </a:rPr>
              <a:t>Mineral Quelatado Avanzado</a:t>
            </a:r>
            <a:endParaRPr lang="es-CO" sz="1600" dirty="0">
              <a:effectLst/>
              <a:latin typeface="Arial MT"/>
              <a:ea typeface="Arial MT"/>
              <a:cs typeface="Arial MT"/>
            </a:endParaRPr>
          </a:p>
          <a:p>
            <a:pPr algn="ctr" rtl="1">
              <a:spcBef>
                <a:spcPts val="200"/>
              </a:spcBef>
            </a:pPr>
            <a:r>
              <a:rPr lang="es-ES" sz="1600" b="1" dirty="0">
                <a:solidFill>
                  <a:srgbClr val="171717"/>
                </a:solidFill>
                <a:effectLst/>
                <a:latin typeface="Arial MT"/>
                <a:ea typeface="Arial MT"/>
                <a:cs typeface="Arial MT"/>
              </a:rPr>
              <a:t>Ganado,</a:t>
            </a:r>
            <a:r>
              <a:rPr lang="es-ES" sz="1600" b="1" spc="-15" dirty="0">
                <a:solidFill>
                  <a:srgbClr val="171717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s-ES" sz="1600" b="1" dirty="0">
                <a:solidFill>
                  <a:srgbClr val="171717"/>
                </a:solidFill>
                <a:effectLst/>
                <a:latin typeface="Arial MT"/>
                <a:ea typeface="Arial MT"/>
                <a:cs typeface="Arial MT"/>
              </a:rPr>
              <a:t>Oveja,</a:t>
            </a:r>
            <a:r>
              <a:rPr lang="es-ES" sz="1600" b="1" spc="-15" dirty="0">
                <a:solidFill>
                  <a:srgbClr val="171717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s-ES" sz="1600" b="1" dirty="0">
                <a:solidFill>
                  <a:srgbClr val="171717"/>
                </a:solidFill>
                <a:effectLst/>
                <a:latin typeface="Arial MT"/>
                <a:ea typeface="Arial MT"/>
                <a:cs typeface="Arial MT"/>
              </a:rPr>
              <a:t>Cabra,</a:t>
            </a:r>
            <a:r>
              <a:rPr lang="es-ES" sz="1600" b="1" spc="-15" dirty="0">
                <a:solidFill>
                  <a:srgbClr val="171717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s-ES" sz="1600" b="1" dirty="0">
                <a:solidFill>
                  <a:srgbClr val="171717"/>
                </a:solidFill>
                <a:effectLst/>
                <a:latin typeface="Arial MT"/>
                <a:ea typeface="Arial MT"/>
                <a:cs typeface="Arial MT"/>
              </a:rPr>
              <a:t>Cerdo</a:t>
            </a:r>
            <a:endParaRPr lang="es-CO" sz="1600" dirty="0">
              <a:effectLst/>
              <a:latin typeface="Arial MT"/>
              <a:ea typeface="Arial MT"/>
              <a:cs typeface="Arial MT"/>
            </a:endParaRPr>
          </a:p>
          <a:p>
            <a:endParaRPr lang="es-CO" dirty="0"/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9639A8E4-9CF4-5B41-8928-17B78B78F3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6358" y="120347"/>
            <a:ext cx="2272968" cy="675851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12136082-4FF6-CDB4-E421-C651D356A7A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63426" y="2404988"/>
            <a:ext cx="594573" cy="297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80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4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" y="0"/>
            <a:ext cx="6856214" cy="6230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en-US" sz="1013" kern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21B9571-BD0F-5A69-19C1-86B465974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4074" y="7594312"/>
            <a:ext cx="3626559" cy="815975"/>
          </a:xfrm>
          <a:prstGeom prst="rect">
            <a:avLst/>
          </a:prstGeom>
          <a:noFill/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27423518-86CC-0986-65E1-5DD742459307}"/>
              </a:ext>
            </a:extLst>
          </p:cNvPr>
          <p:cNvSpPr txBox="1">
            <a:spLocks/>
          </p:cNvSpPr>
          <p:nvPr/>
        </p:nvSpPr>
        <p:spPr>
          <a:xfrm>
            <a:off x="829817" y="-40401"/>
            <a:ext cx="5503166" cy="7653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FF"/>
                </a:solidFill>
              </a:rPr>
              <a:t>Modo de uso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4D34B41-CD7F-7483-D1A6-788466EF0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869397"/>
              </p:ext>
            </p:extLst>
          </p:nvPr>
        </p:nvGraphicFramePr>
        <p:xfrm>
          <a:off x="4226983" y="724978"/>
          <a:ext cx="2044700" cy="1905000"/>
        </p:xfrm>
        <a:graphic>
          <a:graphicData uri="http://schemas.openxmlformats.org/drawingml/2006/table">
            <a:tbl>
              <a:tblPr/>
              <a:tblGrid>
                <a:gridCol w="1154877">
                  <a:extLst>
                    <a:ext uri="{9D8B030D-6E8A-4147-A177-3AD203B41FA5}">
                      <a16:colId xmlns:a16="http://schemas.microsoft.com/office/drawing/2014/main" val="1132335282"/>
                    </a:ext>
                  </a:extLst>
                </a:gridCol>
                <a:gridCol w="889823">
                  <a:extLst>
                    <a:ext uri="{9D8B030D-6E8A-4147-A177-3AD203B41FA5}">
                      <a16:colId xmlns:a16="http://schemas.microsoft.com/office/drawing/2014/main" val="286216823"/>
                    </a:ext>
                  </a:extLst>
                </a:gridCol>
              </a:tblGrid>
              <a:tr h="41224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 Recomendada por Peso para Cerdos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9212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Peso Corporal (Kg)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 (Gr)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3493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Under 20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2556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20-40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69421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40-60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4528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60-80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3614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800-100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6512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100-120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0814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120-140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36450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F367A00B-5261-73EB-A40C-339CF9948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364977"/>
              </p:ext>
            </p:extLst>
          </p:nvPr>
        </p:nvGraphicFramePr>
        <p:xfrm>
          <a:off x="4058457" y="2752514"/>
          <a:ext cx="2274525" cy="2560320"/>
        </p:xfrm>
        <a:graphic>
          <a:graphicData uri="http://schemas.openxmlformats.org/drawingml/2006/table">
            <a:tbl>
              <a:tblPr/>
              <a:tblGrid>
                <a:gridCol w="721191">
                  <a:extLst>
                    <a:ext uri="{9D8B030D-6E8A-4147-A177-3AD203B41FA5}">
                      <a16:colId xmlns:a16="http://schemas.microsoft.com/office/drawing/2014/main" val="3429363690"/>
                    </a:ext>
                  </a:extLst>
                </a:gridCol>
                <a:gridCol w="729117">
                  <a:extLst>
                    <a:ext uri="{9D8B030D-6E8A-4147-A177-3AD203B41FA5}">
                      <a16:colId xmlns:a16="http://schemas.microsoft.com/office/drawing/2014/main" val="3611486697"/>
                    </a:ext>
                  </a:extLst>
                </a:gridCol>
                <a:gridCol w="824217">
                  <a:extLst>
                    <a:ext uri="{9D8B030D-6E8A-4147-A177-3AD203B41FA5}">
                      <a16:colId xmlns:a16="http://schemas.microsoft.com/office/drawing/2014/main" val="3839685040"/>
                    </a:ext>
                  </a:extLst>
                </a:gridCol>
              </a:tblGrid>
              <a:tr h="38335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 Recomendada por peso para Cabras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124645"/>
                  </a:ext>
                </a:extLst>
              </a:tr>
              <a:tr h="81378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Peso Corporal (kg)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 (Gr)                   ( 1 Oveja/Cabra)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 (Gr) (100 Ovejas/Cabras)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7162989"/>
                  </a:ext>
                </a:extLst>
              </a:tr>
              <a:tr h="3026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Menos de 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094817"/>
                  </a:ext>
                </a:extLst>
              </a:tr>
              <a:tr h="15468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25-50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308575"/>
                  </a:ext>
                </a:extLst>
              </a:tr>
              <a:tr h="15468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50-75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137292"/>
                  </a:ext>
                </a:extLst>
              </a:tr>
              <a:tr h="450606">
                <a:tc>
                  <a:txBody>
                    <a:bodyPr/>
                    <a:lstStyle/>
                    <a:p>
                      <a:pPr algn="ctr" fontAlgn="b"/>
                      <a:b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Más de 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018450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210F2E83-0E04-24AA-9758-508950E37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334112"/>
              </p:ext>
            </p:extLst>
          </p:nvPr>
        </p:nvGraphicFramePr>
        <p:xfrm>
          <a:off x="312299" y="718458"/>
          <a:ext cx="3644901" cy="2727960"/>
        </p:xfrm>
        <a:graphic>
          <a:graphicData uri="http://schemas.openxmlformats.org/drawingml/2006/table">
            <a:tbl>
              <a:tblPr/>
              <a:tblGrid>
                <a:gridCol w="889517">
                  <a:extLst>
                    <a:ext uri="{9D8B030D-6E8A-4147-A177-3AD203B41FA5}">
                      <a16:colId xmlns:a16="http://schemas.microsoft.com/office/drawing/2014/main" val="128803085"/>
                    </a:ext>
                  </a:extLst>
                </a:gridCol>
                <a:gridCol w="974233">
                  <a:extLst>
                    <a:ext uri="{9D8B030D-6E8A-4147-A177-3AD203B41FA5}">
                      <a16:colId xmlns:a16="http://schemas.microsoft.com/office/drawing/2014/main" val="3843140384"/>
                    </a:ext>
                  </a:extLst>
                </a:gridCol>
                <a:gridCol w="933992">
                  <a:extLst>
                    <a:ext uri="{9D8B030D-6E8A-4147-A177-3AD203B41FA5}">
                      <a16:colId xmlns:a16="http://schemas.microsoft.com/office/drawing/2014/main" val="626575784"/>
                    </a:ext>
                  </a:extLst>
                </a:gridCol>
                <a:gridCol w="847159">
                  <a:extLst>
                    <a:ext uri="{9D8B030D-6E8A-4147-A177-3AD203B41FA5}">
                      <a16:colId xmlns:a16="http://schemas.microsoft.com/office/drawing/2014/main" val="2721680919"/>
                    </a:ext>
                  </a:extLst>
                </a:gridCol>
              </a:tblGrid>
              <a:tr h="38370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 Recomendada por Peso para Ganado Vacuno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271398"/>
                  </a:ext>
                </a:extLst>
              </a:tr>
              <a:tr h="32985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Aptos Display" panose="020B0004020202020204" pitchFamily="34" charset="0"/>
                        </a:rPr>
                        <a:t>Peso Corporal (Kg)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Display" panose="020B0004020202020204" pitchFamily="34" charset="0"/>
                        </a:rPr>
                        <a:t>Cantidad(Gr)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Aptos Display" panose="020B0004020202020204" pitchFamily="34" charset="0"/>
                        </a:rPr>
                        <a:t>Peso Corporal (Kg)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Aptos Display" panose="020B0004020202020204" pitchFamily="34" charset="0"/>
                        </a:rPr>
                        <a:t>Cantidad (Gr)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912438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Under 70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500-550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1554264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70-100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550-600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894832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100-150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600-650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561587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150-200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650-700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380558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200-250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700-750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738031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250-300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750-800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7957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300-350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Lactantes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191744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350-400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Periodo Seco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19357"/>
                  </a:ext>
                </a:extLst>
              </a:tr>
              <a:tr h="3029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400-450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Lista para dar a luz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284026"/>
                  </a:ext>
                </a:extLst>
              </a:tr>
              <a:tr h="15482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450-500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Fresca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436744"/>
                  </a:ext>
                </a:extLst>
              </a:tr>
            </a:tbl>
          </a:graphicData>
        </a:graphic>
      </p:graphicFrame>
      <p:pic>
        <p:nvPicPr>
          <p:cNvPr id="22" name="Imagen 21">
            <a:extLst>
              <a:ext uri="{FF2B5EF4-FFF2-40B4-BE49-F238E27FC236}">
                <a16:creationId xmlns:a16="http://schemas.microsoft.com/office/drawing/2014/main" id="{3BA83DDB-9E65-26FA-73BB-D0BD63445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84" y="6267392"/>
            <a:ext cx="2835657" cy="84316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AE4AEE2-84CA-E874-E747-1D820DF4E589}"/>
              </a:ext>
            </a:extLst>
          </p:cNvPr>
          <p:cNvSpPr txBox="1"/>
          <p:nvPr/>
        </p:nvSpPr>
        <p:spPr>
          <a:xfrm>
            <a:off x="1916734" y="8698651"/>
            <a:ext cx="50946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hlinkClick r:id="rId4"/>
              </a:rPr>
              <a:t>https://improagro.com/nutricion-animal/</a:t>
            </a:r>
            <a:r>
              <a:rPr lang="es-CO" sz="1200" dirty="0"/>
              <a:t>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981C18B-BA7A-0F96-B2EB-0505320660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6450" y="6352566"/>
            <a:ext cx="770466" cy="78458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6CE3A64-499E-B4C1-BAC8-471605F5D04B}"/>
              </a:ext>
            </a:extLst>
          </p:cNvPr>
          <p:cNvSpPr txBox="1"/>
          <p:nvPr/>
        </p:nvSpPr>
        <p:spPr>
          <a:xfrm>
            <a:off x="170816" y="3524317"/>
            <a:ext cx="3837173" cy="2546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800" b="1" dirty="0">
                <a:solidFill>
                  <a:schemeClr val="bg1"/>
                </a:solidFill>
              </a:rPr>
              <a:t>USO: </a:t>
            </a:r>
            <a:r>
              <a:rPr lang="es-CO" sz="800" dirty="0">
                <a:solidFill>
                  <a:schemeClr val="bg1"/>
                </a:solidFill>
              </a:rPr>
              <a:t>Puede ser usado el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 Complex-5 mezclado con alimento con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centrado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o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disolverse en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leche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para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terneros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lactantes según preferencia,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, también puede disolverse 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en agua.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Este complemento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puede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agregarse a 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las dietas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como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aditivo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“suplementario” diariamente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de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acuerdo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con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las </a:t>
            </a:r>
            <a:r>
              <a:rPr lang="es-CO" sz="800" spc="-2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tablas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de 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instrucciones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basadas en el peso 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corporal. 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Por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lo 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tanto,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no 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hay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necesidad de cambiar la dieta del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ganado,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incluyendo cual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quier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aumento,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disminución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o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alteración 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en los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ingredientes del </a:t>
            </a:r>
            <a:r>
              <a:rPr lang="es-CO" sz="800" spc="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alimento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y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otros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suplementos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minerales comunes</a:t>
            </a:r>
            <a:r>
              <a:rPr lang="es-CO" sz="800" spc="-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CO" sz="800" dirty="0">
                <a:solidFill>
                  <a:schemeClr val="bg1"/>
                </a:solidFill>
                <a:latin typeface="Arial MT"/>
              </a:rPr>
              <a:t>Para</a:t>
            </a:r>
            <a:r>
              <a:rPr lang="es-CO" sz="800" spc="2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es-CO" sz="800" spc="15" dirty="0">
                <a:solidFill>
                  <a:schemeClr val="bg1"/>
                </a:solidFill>
                <a:latin typeface="Arial MT"/>
                <a:cs typeface="Arial MT"/>
              </a:rPr>
              <a:t>terneros</a:t>
            </a:r>
            <a:r>
              <a:rPr lang="es-CO" sz="800" spc="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15" dirty="0">
                <a:solidFill>
                  <a:schemeClr val="bg1"/>
                </a:solidFill>
                <a:latin typeface="Arial MT"/>
                <a:cs typeface="Arial MT"/>
              </a:rPr>
              <a:t>lactantes,</a:t>
            </a:r>
            <a:r>
              <a:rPr lang="es-CO" sz="800" spc="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es</a:t>
            </a:r>
            <a:r>
              <a:rPr lang="es-CO" sz="800" spc="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15" dirty="0">
                <a:solidFill>
                  <a:schemeClr val="bg1"/>
                </a:solidFill>
                <a:latin typeface="Arial MT"/>
                <a:cs typeface="Arial MT"/>
              </a:rPr>
              <a:t>preferible</a:t>
            </a:r>
            <a:r>
              <a:rPr lang="es-CO" sz="800" spc="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15" dirty="0">
                <a:solidFill>
                  <a:schemeClr val="bg1"/>
                </a:solidFill>
                <a:latin typeface="Arial MT"/>
                <a:cs typeface="Arial MT"/>
              </a:rPr>
              <a:t>disolver</a:t>
            </a:r>
            <a:r>
              <a:rPr lang="es-CO" sz="800" spc="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10" dirty="0">
                <a:solidFill>
                  <a:schemeClr val="bg1"/>
                </a:solidFill>
                <a:latin typeface="Arial MT"/>
                <a:cs typeface="Arial MT"/>
              </a:rPr>
              <a:t>el</a:t>
            </a:r>
            <a:r>
              <a:rPr lang="es-CO" sz="800" spc="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15" dirty="0">
                <a:solidFill>
                  <a:schemeClr val="bg1"/>
                </a:solidFill>
                <a:latin typeface="Arial MT"/>
                <a:cs typeface="Arial MT"/>
              </a:rPr>
              <a:t>Complemento </a:t>
            </a:r>
            <a:r>
              <a:rPr lang="es-CO" sz="800" spc="-2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Complex-5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en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leche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según</a:t>
            </a:r>
            <a:r>
              <a:rPr lang="es-CO" sz="800" spc="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las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dosis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diarias. </a:t>
            </a:r>
          </a:p>
          <a:p>
            <a:pPr algn="just"/>
            <a:endParaRPr lang="es-CO" sz="800" spc="-5" dirty="0">
              <a:solidFill>
                <a:schemeClr val="bg1"/>
              </a:solidFill>
              <a:latin typeface="Arial MT"/>
              <a:cs typeface="Arial MT"/>
            </a:endParaRPr>
          </a:p>
          <a:p>
            <a:pPr algn="just"/>
            <a:r>
              <a:rPr lang="es-CO" sz="800" b="1" spc="-5" dirty="0">
                <a:solidFill>
                  <a:schemeClr val="bg1"/>
                </a:solidFill>
                <a:latin typeface="Arial MT"/>
                <a:cs typeface="Arial MT"/>
              </a:rPr>
              <a:t>PRECAUCION: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No usen otros suplementos de micronutrientes orgánicos (como aminoácidos, péptidos, análogos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hidroxilados, 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polisacáridos </a:t>
            </a:r>
            <a:r>
              <a:rPr lang="es-CO" sz="800" spc="-5" dirty="0">
                <a:solidFill>
                  <a:schemeClr val="bg1"/>
                </a:solidFill>
                <a:latin typeface="Arial MT"/>
                <a:cs typeface="Arial MT"/>
              </a:rPr>
              <a:t>o quelatos a </a:t>
            </a:r>
            <a:r>
              <a:rPr lang="es-CO" sz="8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base</a:t>
            </a:r>
            <a:r>
              <a:rPr lang="es-CO" sz="800" spc="-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de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20" dirty="0">
                <a:solidFill>
                  <a:schemeClr val="bg1"/>
                </a:solidFill>
                <a:latin typeface="Arial MT"/>
                <a:cs typeface="Arial MT"/>
              </a:rPr>
              <a:t>levadura)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 junto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con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el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 Complemento Complex-5</a:t>
            </a:r>
            <a:r>
              <a:rPr lang="es-CO" sz="800" spc="-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en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CO" sz="800" spc="-10" dirty="0">
                <a:solidFill>
                  <a:schemeClr val="bg1"/>
                </a:solidFill>
                <a:latin typeface="Arial MT"/>
                <a:cs typeface="Arial MT"/>
              </a:rPr>
              <a:t>las</a:t>
            </a:r>
            <a:r>
              <a:rPr lang="es-CO" sz="800" spc="-15" dirty="0">
                <a:solidFill>
                  <a:schemeClr val="bg1"/>
                </a:solidFill>
                <a:latin typeface="Arial MT"/>
                <a:cs typeface="Arial MT"/>
              </a:rPr>
              <a:t> dietas.</a:t>
            </a:r>
          </a:p>
          <a:p>
            <a:pPr algn="just"/>
            <a:endParaRPr lang="es-CO" sz="800" b="1" spc="-15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12700" marR="5080" algn="just">
              <a:lnSpc>
                <a:spcPct val="117600"/>
              </a:lnSpc>
              <a:spcBef>
                <a:spcPts val="100"/>
              </a:spcBef>
            </a:pPr>
            <a:r>
              <a:rPr lang="es-CO" sz="800" b="1" spc="-15" dirty="0">
                <a:solidFill>
                  <a:schemeClr val="bg1"/>
                </a:solidFill>
                <a:latin typeface="Arial MT"/>
                <a:cs typeface="Arial MT"/>
              </a:rPr>
              <a:t>EMPAQUE Y ALMACENAMIENTO: </a:t>
            </a:r>
            <a:r>
              <a:rPr lang="es-CO" sz="800" spc="5" dirty="0">
                <a:solidFill>
                  <a:schemeClr val="bg1"/>
                </a:solidFill>
                <a:latin typeface="Arial MT"/>
              </a:rPr>
              <a:t>Complex-5 vienen en bolsas de 1 y 20 kg.  La fecha de caducidad es de 2 años si permanece cerrado y de 12 meses desde que se abre. Debe mantenerse fuera del alcance  de los niños, protegido de la luz solar directa, en un lugar seco a temperatura ambiente y en la bolsa original. Proteger de la  congelación.</a:t>
            </a:r>
          </a:p>
        </p:txBody>
      </p:sp>
    </p:spTree>
    <p:extLst>
      <p:ext uri="{BB962C8B-B14F-4D97-AF65-F5344CB8AC3E}">
        <p14:creationId xmlns:p14="http://schemas.microsoft.com/office/powerpoint/2010/main" val="3293335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409</Words>
  <Application>Microsoft Office PowerPoint</Application>
  <PresentationFormat>Carta (216 x 279 mm)</PresentationFormat>
  <Paragraphs>90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Arial MT</vt:lpstr>
      <vt:lpstr>Calibri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Improagroferti SAS</dc:creator>
  <cp:lastModifiedBy>Improagro SAS</cp:lastModifiedBy>
  <cp:revision>2</cp:revision>
  <dcterms:created xsi:type="dcterms:W3CDTF">2024-03-20T22:20:43Z</dcterms:created>
  <dcterms:modified xsi:type="dcterms:W3CDTF">2024-05-27T13:25:54Z</dcterms:modified>
</cp:coreProperties>
</file>